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75" r:id="rId5"/>
    <p:sldId id="277" r:id="rId6"/>
    <p:sldId id="278" r:id="rId7"/>
    <p:sldId id="279" r:id="rId8"/>
    <p:sldId id="280" r:id="rId9"/>
    <p:sldId id="281" r:id="rId10"/>
    <p:sldId id="282"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EBA"/>
    <a:srgbClr val="FEA4A2"/>
    <a:srgbClr val="FFD8FF"/>
    <a:srgbClr val="ACDFFF"/>
    <a:srgbClr val="9FB1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4" autoAdjust="0"/>
    <p:restoredTop sz="94660"/>
  </p:normalViewPr>
  <p:slideViewPr>
    <p:cSldViewPr snapToGrid="0">
      <p:cViewPr varScale="1">
        <p:scale>
          <a:sx n="98" d="100"/>
          <a:sy n="98" d="100"/>
        </p:scale>
        <p:origin x="640" y="200"/>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09023-AF2B-4043-B228-F191CADC9BB1}" type="datetimeFigureOut">
              <a:rPr lang="en-IN" smtClean="0"/>
              <a:t>23/03/20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4517F-9C19-4E9A-AB98-AA89BD9F1D1D}" type="slidenum">
              <a:rPr lang="en-IN" smtClean="0"/>
              <a:t>‹#›</a:t>
            </a:fld>
            <a:endParaRPr lang="en-IN"/>
          </a:p>
        </p:txBody>
      </p:sp>
    </p:spTree>
    <p:extLst>
      <p:ext uri="{BB962C8B-B14F-4D97-AF65-F5344CB8AC3E}">
        <p14:creationId xmlns:p14="http://schemas.microsoft.com/office/powerpoint/2010/main" val="286756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23/03/20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44667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23/03/20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72535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23/03/20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92759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36469" y="640080"/>
            <a:ext cx="9313817" cy="856138"/>
          </a:xfr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04949" y="1854926"/>
            <a:ext cx="11168742" cy="43442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IN"/>
              <a:t>09-06-2016</a:t>
            </a:r>
            <a:endParaRPr lang="en-IN" dirty="0"/>
          </a:p>
        </p:txBody>
      </p:sp>
      <p:sp>
        <p:nvSpPr>
          <p:cNvPr id="5" name="Footer Placeholder 4"/>
          <p:cNvSpPr>
            <a:spLocks noGrp="1"/>
          </p:cNvSpPr>
          <p:nvPr>
            <p:ph type="ftr" sz="quarter" idx="11"/>
          </p:nvPr>
        </p:nvSpPr>
        <p:spPr/>
        <p:txBody>
          <a:bodyPr/>
          <a:lstStyle/>
          <a:p>
            <a:r>
              <a:rPr lang="en-IN"/>
              <a:t>Investment Case Study</a:t>
            </a:r>
            <a:endParaRPr lang="en-IN" dirty="0"/>
          </a:p>
        </p:txBody>
      </p:sp>
      <p:sp>
        <p:nvSpPr>
          <p:cNvPr id="6" name="Slide Number Placeholder 5"/>
          <p:cNvSpPr>
            <a:spLocks noGrp="1"/>
          </p:cNvSpPr>
          <p:nvPr>
            <p:ph type="sldNum" sz="quarter" idx="12"/>
          </p:nvPr>
        </p:nvSpPr>
        <p:spPr/>
        <p:txBody>
          <a:bodyPr/>
          <a:lstStyle/>
          <a:p>
            <a:r>
              <a:rPr lang="en-IN"/>
              <a:t>1</a:t>
            </a:r>
            <a:endParaRPr lang="en-IN" dirty="0"/>
          </a:p>
        </p:txBody>
      </p:sp>
    </p:spTree>
    <p:extLst>
      <p:ext uri="{BB962C8B-B14F-4D97-AF65-F5344CB8AC3E}">
        <p14:creationId xmlns:p14="http://schemas.microsoft.com/office/powerpoint/2010/main" val="13758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018FE-C8D6-4A9C-A702-41F1E0C1C452}" type="datetimeFigureOut">
              <a:rPr lang="en-IN" smtClean="0"/>
              <a:t>23/03/20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42044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018FE-C8D6-4A9C-A702-41F1E0C1C452}" type="datetimeFigureOut">
              <a:rPr lang="en-IN" smtClean="0"/>
              <a:t>23/03/20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02657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018FE-C8D6-4A9C-A702-41F1E0C1C452}" type="datetimeFigureOut">
              <a:rPr lang="en-IN" smtClean="0"/>
              <a:t>23/03/20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845587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018FE-C8D6-4A9C-A702-41F1E0C1C452}" type="datetimeFigureOut">
              <a:rPr lang="en-IN" smtClean="0"/>
              <a:t>23/03/20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2173476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018FE-C8D6-4A9C-A702-41F1E0C1C452}" type="datetimeFigureOut">
              <a:rPr lang="en-IN" smtClean="0"/>
              <a:t>23/03/20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27945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72891" y="987425"/>
            <a:ext cx="6182497"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23/03/20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10455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23/03/20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4086360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8278" y="705802"/>
            <a:ext cx="9181075" cy="984886"/>
          </a:xfrm>
          <a:prstGeom prst="rect">
            <a:avLst/>
          </a:prstGeom>
        </p:spPr>
        <p:txBody>
          <a:bodyPr vert="horz" lIns="91440" tIns="45720" rIns="91440" bIns="45720" rtlCol="0" anchor="ctr">
            <a:normAutofit/>
          </a:bodyPr>
          <a:lstStyle/>
          <a:p>
            <a:r>
              <a:rPr lang="en-US" dirty="0"/>
              <a:t>CLICK TO EDIT</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018FE-C8D6-4A9C-A702-41F1E0C1C452}" type="datetimeFigureOut">
              <a:rPr lang="en-IN" smtClean="0"/>
              <a:t>23/03/20</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Investment Case Study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IN" dirty="0"/>
              <a:t>1</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449353" y="325938"/>
            <a:ext cx="1446786" cy="379864"/>
          </a:xfrm>
          <a:prstGeom prst="rect">
            <a:avLst/>
          </a:prstGeom>
        </p:spPr>
      </p:pic>
      <p:pic>
        <p:nvPicPr>
          <p:cNvPr id="8" name="Picture 7"/>
          <p:cNvPicPr>
            <a:picLocks noChangeAspect="1"/>
          </p:cNvPicPr>
          <p:nvPr userDrawn="1"/>
        </p:nvPicPr>
        <p:blipFill>
          <a:blip r:embed="rId14">
            <a:extLst>
              <a:ext uri="{BEBA8EAE-BF5A-486C-A8C5-ECC9F3942E4B}">
                <a14:imgProps xmlns:a14="http://schemas.microsoft.com/office/drawing/2010/main">
                  <a14:imgLayer r:embed="rId15">
                    <a14:imgEffect>
                      <a14:backgroundRemoval t="535" b="100000" l="0" r="100000">
                        <a14:foregroundMark x1="19244" y1="37433" x2="19244" y2="37433"/>
                        <a14:foregroundMark x1="31959" y1="47059" x2="31959" y2="47059"/>
                        <a14:foregroundMark x1="19931" y1="64171" x2="19931" y2="64171"/>
                        <a14:foregroundMark x1="28179" y1="70053" x2="28179" y2="70053"/>
                        <a14:foregroundMark x1="42612" y1="71123" x2="42612" y2="71123"/>
                        <a14:foregroundMark x1="55326" y1="65775" x2="55326" y2="65775"/>
                        <a14:foregroundMark x1="61856" y1="66845" x2="61856" y2="66845"/>
                        <a14:foregroundMark x1="37113" y1="24599" x2="37113" y2="24599"/>
                        <a14:foregroundMark x1="34708" y1="11765" x2="34708" y2="11765"/>
                        <a14:foregroundMark x1="23711" y1="11765" x2="23711" y2="11765"/>
                        <a14:foregroundMark x1="23711" y1="22995" x2="23711" y2="22995"/>
                        <a14:foregroundMark x1="39863" y1="40107" x2="39863" y2="40107"/>
                        <a14:foregroundMark x1="26460" y1="47059" x2="26460" y2="47059"/>
                      </a14:backgroundRemoval>
                    </a14:imgEffect>
                  </a14:imgLayer>
                </a14:imgProps>
              </a:ext>
              <a:ext uri="{28A0092B-C50C-407E-A947-70E740481C1C}">
                <a14:useLocalDpi xmlns:a14="http://schemas.microsoft.com/office/drawing/2010/main" val="0"/>
              </a:ext>
            </a:extLst>
          </a:blip>
          <a:stretch>
            <a:fillRect/>
          </a:stretch>
        </p:blipFill>
        <p:spPr>
          <a:xfrm>
            <a:off x="0" y="177766"/>
            <a:ext cx="1268279" cy="815011"/>
          </a:xfrm>
          <a:prstGeom prst="rect">
            <a:avLst/>
          </a:prstGeom>
        </p:spPr>
      </p:pic>
    </p:spTree>
    <p:extLst>
      <p:ext uri="{BB962C8B-B14F-4D97-AF65-F5344CB8AC3E}">
        <p14:creationId xmlns:p14="http://schemas.microsoft.com/office/powerpoint/2010/main" val="3153534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1478" y="344557"/>
            <a:ext cx="9144000" cy="3193774"/>
          </a:xfrm>
        </p:spPr>
        <p:txBody>
          <a:bodyPr>
            <a:normAutofit/>
          </a:bodyPr>
          <a:lstStyle/>
          <a:p>
            <a:r>
              <a:rPr lang="en-IN" sz="2800" dirty="0"/>
              <a:t>LENDING CLUB CASE STUDY</a:t>
            </a:r>
            <a:br>
              <a:rPr lang="en-IN" sz="2800" dirty="0"/>
            </a:br>
            <a:br>
              <a:rPr lang="en-IN" sz="2800" dirty="0"/>
            </a:br>
            <a:r>
              <a:rPr lang="en-IN" sz="2800" dirty="0"/>
              <a:t>SUBMISSION </a:t>
            </a:r>
          </a:p>
        </p:txBody>
      </p:sp>
      <p:sp>
        <p:nvSpPr>
          <p:cNvPr id="3" name="Subtitle 2"/>
          <p:cNvSpPr>
            <a:spLocks noGrp="1"/>
          </p:cNvSpPr>
          <p:nvPr>
            <p:ph type="subTitle" idx="1"/>
          </p:nvPr>
        </p:nvSpPr>
        <p:spPr>
          <a:xfrm>
            <a:off x="388442" y="4793845"/>
            <a:ext cx="6138856" cy="1531917"/>
          </a:xfrm>
        </p:spPr>
        <p:txBody>
          <a:bodyPr>
            <a:normAutofit/>
          </a:bodyPr>
          <a:lstStyle/>
          <a:p>
            <a:pPr algn="l"/>
            <a:r>
              <a:rPr lang="en-IN" sz="1800" u="sng" dirty="0"/>
              <a:t>Name:</a:t>
            </a:r>
          </a:p>
        </p:txBody>
      </p:sp>
      <p:sp>
        <p:nvSpPr>
          <p:cNvPr id="5" name="TextBox 4">
            <a:extLst>
              <a:ext uri="{FF2B5EF4-FFF2-40B4-BE49-F238E27FC236}">
                <a16:creationId xmlns:a16="http://schemas.microsoft.com/office/drawing/2014/main" id="{80332626-1C79-FC42-83B6-72D11D0B11D1}"/>
              </a:ext>
            </a:extLst>
          </p:cNvPr>
          <p:cNvSpPr txBox="1"/>
          <p:nvPr/>
        </p:nvSpPr>
        <p:spPr>
          <a:xfrm>
            <a:off x="388442" y="5190471"/>
            <a:ext cx="3855754" cy="369332"/>
          </a:xfrm>
          <a:prstGeom prst="rect">
            <a:avLst/>
          </a:prstGeom>
          <a:noFill/>
        </p:spPr>
        <p:txBody>
          <a:bodyPr wrap="square" rtlCol="0">
            <a:spAutoFit/>
          </a:bodyPr>
          <a:lstStyle/>
          <a:p>
            <a:r>
              <a:rPr lang="en-US" dirty="0"/>
              <a:t>UPENDRA DAMA &amp; ARVIND WALIA</a:t>
            </a:r>
          </a:p>
        </p:txBody>
      </p:sp>
    </p:spTree>
    <p:extLst>
      <p:ext uri="{BB962C8B-B14F-4D97-AF65-F5344CB8AC3E}">
        <p14:creationId xmlns:p14="http://schemas.microsoft.com/office/powerpoint/2010/main" val="341473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F16D64-7C8A-214E-AF78-2C096CB13D39}"/>
              </a:ext>
            </a:extLst>
          </p:cNvPr>
          <p:cNvSpPr/>
          <p:nvPr/>
        </p:nvSpPr>
        <p:spPr>
          <a:xfrm>
            <a:off x="796834" y="5277394"/>
            <a:ext cx="10985863" cy="14499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Observations:- </a:t>
            </a:r>
          </a:p>
          <a:p>
            <a:endParaRPr lang="en-US" sz="1600" b="1" dirty="0">
              <a:solidFill>
                <a:schemeClr val="tx1"/>
              </a:solidFill>
            </a:endParaRPr>
          </a:p>
          <a:p>
            <a:pPr marL="285750" indent="-285750" algn="just">
              <a:buFont typeface="Wingdings" pitchFamily="2" charset="2"/>
              <a:buChar char="Ø"/>
            </a:pPr>
            <a:r>
              <a:rPr lang="en-US" sz="1600" dirty="0">
                <a:solidFill>
                  <a:schemeClr val="tx1"/>
                </a:solidFill>
              </a:rPr>
              <a:t>Irrespective of the loan amount, people took loan for 60 month tenure are more defaulters.</a:t>
            </a:r>
          </a:p>
          <a:p>
            <a:pPr marL="285750" indent="-285750" algn="just">
              <a:buFont typeface="Wingdings" pitchFamily="2" charset="2"/>
              <a:buChar char="Ø"/>
            </a:pPr>
            <a:r>
              <a:rPr lang="en-US" sz="1600" dirty="0">
                <a:solidFill>
                  <a:schemeClr val="tx1"/>
                </a:solidFill>
              </a:rPr>
              <a:t>Irrespective of the Interest Rate, people took loan for 60 month tenure are more defaulters.</a:t>
            </a:r>
          </a:p>
        </p:txBody>
      </p:sp>
      <p:pic>
        <p:nvPicPr>
          <p:cNvPr id="5" name="Picture 4">
            <a:extLst>
              <a:ext uri="{FF2B5EF4-FFF2-40B4-BE49-F238E27FC236}">
                <a16:creationId xmlns:a16="http://schemas.microsoft.com/office/drawing/2014/main" id="{6E405BE3-7476-2F4C-82F7-D4C596C75EE1}"/>
              </a:ext>
            </a:extLst>
          </p:cNvPr>
          <p:cNvPicPr>
            <a:picLocks noChangeAspect="1"/>
          </p:cNvPicPr>
          <p:nvPr/>
        </p:nvPicPr>
        <p:blipFill>
          <a:blip r:embed="rId2"/>
          <a:stretch>
            <a:fillRect/>
          </a:stretch>
        </p:blipFill>
        <p:spPr>
          <a:xfrm>
            <a:off x="979714" y="1606731"/>
            <a:ext cx="5140234" cy="3198042"/>
          </a:xfrm>
          <a:prstGeom prst="rect">
            <a:avLst/>
          </a:prstGeom>
        </p:spPr>
      </p:pic>
      <p:pic>
        <p:nvPicPr>
          <p:cNvPr id="6" name="Picture 5">
            <a:extLst>
              <a:ext uri="{FF2B5EF4-FFF2-40B4-BE49-F238E27FC236}">
                <a16:creationId xmlns:a16="http://schemas.microsoft.com/office/drawing/2014/main" id="{D2A21BA4-EB1B-054E-AD30-BAE9E26926FC}"/>
              </a:ext>
            </a:extLst>
          </p:cNvPr>
          <p:cNvPicPr>
            <a:picLocks noChangeAspect="1"/>
          </p:cNvPicPr>
          <p:nvPr/>
        </p:nvPicPr>
        <p:blipFill>
          <a:blip r:embed="rId3"/>
          <a:stretch>
            <a:fillRect/>
          </a:stretch>
        </p:blipFill>
        <p:spPr>
          <a:xfrm>
            <a:off x="6556103" y="1698171"/>
            <a:ext cx="5043714" cy="3106602"/>
          </a:xfrm>
          <a:prstGeom prst="rect">
            <a:avLst/>
          </a:prstGeom>
        </p:spPr>
      </p:pic>
    </p:spTree>
    <p:extLst>
      <p:ext uri="{BB962C8B-B14F-4D97-AF65-F5344CB8AC3E}">
        <p14:creationId xmlns:p14="http://schemas.microsoft.com/office/powerpoint/2010/main" val="2145496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IN" sz="1400" dirty="0"/>
          </a:p>
          <a:p>
            <a:pPr marL="0" indent="0">
              <a:buNone/>
            </a:pPr>
            <a:endParaRPr lang="en-IN" sz="1400" dirty="0"/>
          </a:p>
          <a:p>
            <a:pPr marL="0" indent="0">
              <a:buNone/>
            </a:pPr>
            <a:endParaRPr lang="en-IN" sz="1400" dirty="0"/>
          </a:p>
        </p:txBody>
      </p:sp>
      <p:sp>
        <p:nvSpPr>
          <p:cNvPr id="5" name="Title 1"/>
          <p:cNvSpPr>
            <a:spLocks noGrp="1"/>
          </p:cNvSpPr>
          <p:nvPr>
            <p:ph type="title"/>
          </p:nvPr>
        </p:nvSpPr>
        <p:spPr>
          <a:xfrm>
            <a:off x="1136469" y="640080"/>
            <a:ext cx="9313817" cy="856138"/>
          </a:xfrm>
        </p:spPr>
        <p:txBody>
          <a:bodyPr/>
          <a:lstStyle/>
          <a:p>
            <a:r>
              <a:rPr lang="en-IN" b="1" dirty="0"/>
              <a:t> </a:t>
            </a:r>
            <a:r>
              <a:rPr lang="en-IN" sz="2800" dirty="0"/>
              <a:t>Conclusions</a:t>
            </a:r>
          </a:p>
        </p:txBody>
      </p:sp>
      <p:sp>
        <p:nvSpPr>
          <p:cNvPr id="2" name="TextBox 1">
            <a:extLst>
              <a:ext uri="{FF2B5EF4-FFF2-40B4-BE49-F238E27FC236}">
                <a16:creationId xmlns:a16="http://schemas.microsoft.com/office/drawing/2014/main" id="{9220C122-94D3-A84A-8713-F82958FA1C4B}"/>
              </a:ext>
            </a:extLst>
          </p:cNvPr>
          <p:cNvSpPr txBox="1"/>
          <p:nvPr/>
        </p:nvSpPr>
        <p:spPr>
          <a:xfrm>
            <a:off x="1463525" y="1489167"/>
            <a:ext cx="9313816" cy="5724644"/>
          </a:xfrm>
          <a:prstGeom prst="rect">
            <a:avLst/>
          </a:prstGeom>
          <a:noFill/>
        </p:spPr>
        <p:txBody>
          <a:bodyPr wrap="square" rtlCol="0">
            <a:spAutoFit/>
          </a:bodyPr>
          <a:lstStyle/>
          <a:p>
            <a:pPr marL="285750" indent="-285750">
              <a:buFont typeface="Arial" panose="020B0604020202020204" pitchFamily="34" charset="0"/>
              <a:buChar char="•"/>
            </a:pPr>
            <a:r>
              <a:rPr lang="en-US" b="1" dirty="0"/>
              <a:t>Application Variables:-</a:t>
            </a:r>
          </a:p>
          <a:p>
            <a:endParaRPr lang="en-US" b="1" dirty="0"/>
          </a:p>
          <a:p>
            <a:pPr marL="742950" lvl="1" indent="-285750">
              <a:buFont typeface="Wingdings" pitchFamily="2" charset="2"/>
              <a:buChar char="Ø"/>
            </a:pPr>
            <a:r>
              <a:rPr lang="en-US" sz="1600" dirty="0"/>
              <a:t>Percentage of defaulters are high for borrowers who run small business </a:t>
            </a:r>
          </a:p>
          <a:p>
            <a:pPr marL="742950" lvl="1" indent="-285750">
              <a:buFont typeface="Wingdings" pitchFamily="2" charset="2"/>
              <a:buChar char="Ø"/>
            </a:pPr>
            <a:r>
              <a:rPr lang="en-US" sz="1600" dirty="0"/>
              <a:t>Percentage of defaulters are high in state TN. There are no defaulters in the states NE,ID and IN</a:t>
            </a:r>
          </a:p>
          <a:p>
            <a:pPr marL="742950" lvl="1" indent="-285750">
              <a:buFont typeface="Wingdings" pitchFamily="2" charset="2"/>
              <a:buChar char="Ø"/>
            </a:pPr>
            <a:r>
              <a:rPr lang="en-US" sz="1600" dirty="0"/>
              <a:t>Defaulters are high for the borrowers who has annual income less than 25K.</a:t>
            </a:r>
          </a:p>
          <a:p>
            <a:pPr marL="742950" lvl="1" indent="-285750">
              <a:buFont typeface="Wingdings" pitchFamily="2" charset="2"/>
              <a:buChar char="Ø"/>
            </a:pPr>
            <a:r>
              <a:rPr lang="en-US" sz="1600" dirty="0"/>
              <a:t>Defaulters are high whose homeownership is 'Other'. If we don't consider other, defaulters are high for Borrowers who are staying for rent.</a:t>
            </a:r>
          </a:p>
          <a:p>
            <a:endParaRPr lang="en-US" b="1" dirty="0"/>
          </a:p>
          <a:p>
            <a:pPr marL="285750" indent="-285750">
              <a:buFont typeface="Arial" panose="020B0604020202020204" pitchFamily="34" charset="0"/>
              <a:buChar char="•"/>
            </a:pPr>
            <a:r>
              <a:rPr lang="en-US" b="1" dirty="0"/>
              <a:t>Loan Variables:- </a:t>
            </a:r>
          </a:p>
          <a:p>
            <a:pPr marL="285750" indent="-285750">
              <a:buFont typeface="Arial" panose="020B0604020202020204" pitchFamily="34" charset="0"/>
              <a:buChar char="•"/>
            </a:pPr>
            <a:endParaRPr lang="en-US" b="1" dirty="0"/>
          </a:p>
          <a:p>
            <a:pPr marL="742950" lvl="1" indent="-285750">
              <a:buFont typeface="Wingdings" pitchFamily="2" charset="2"/>
              <a:buChar char="Ø"/>
            </a:pPr>
            <a:r>
              <a:rPr lang="en-US" sz="1600" dirty="0"/>
              <a:t>Percentage of Defaulters are increased from grade A to grade G and it is high for loan grade G.</a:t>
            </a:r>
          </a:p>
          <a:p>
            <a:pPr marL="742950" lvl="1" indent="-285750">
              <a:buFont typeface="Wingdings" pitchFamily="2" charset="2"/>
              <a:buChar char="Ø"/>
            </a:pPr>
            <a:r>
              <a:rPr lang="en-US" sz="1600" dirty="0"/>
              <a:t>Default percentage is high for loan term 60 months compared to 36 months.</a:t>
            </a:r>
          </a:p>
          <a:p>
            <a:pPr marL="742950" lvl="1" indent="-285750">
              <a:buFont typeface="Wingdings" pitchFamily="2" charset="2"/>
              <a:buChar char="Ø"/>
            </a:pPr>
            <a:r>
              <a:rPr lang="en-US" sz="1600" dirty="0"/>
              <a:t>Defaulters are high in the year 2007.</a:t>
            </a:r>
          </a:p>
          <a:p>
            <a:pPr marL="742950" lvl="1" indent="-285750">
              <a:buFont typeface="Wingdings" pitchFamily="2" charset="2"/>
              <a:buChar char="Ø"/>
            </a:pPr>
            <a:r>
              <a:rPr lang="en-US" sz="1600" dirty="0"/>
              <a:t>Defaulters are high for the borrowers who has public record bankruptcies are 2.</a:t>
            </a:r>
          </a:p>
          <a:p>
            <a:pPr marL="742950" lvl="1" indent="-285750">
              <a:buFont typeface="Wingdings" pitchFamily="2" charset="2"/>
              <a:buChar char="Ø"/>
            </a:pPr>
            <a:r>
              <a:rPr lang="en-US" sz="1600" dirty="0"/>
              <a:t>Borrowers whose income is verified  by lending club are more defaulters.</a:t>
            </a:r>
          </a:p>
          <a:p>
            <a:pPr marL="742950" lvl="1" indent="-285750">
              <a:buFont typeface="Wingdings" pitchFamily="2" charset="2"/>
              <a:buChar char="Ø"/>
            </a:pPr>
            <a:r>
              <a:rPr lang="en-US" sz="1600" dirty="0"/>
              <a:t>Defaulters are high for borrowers who took loan amount between 30k to 35k.</a:t>
            </a:r>
          </a:p>
          <a:p>
            <a:pPr marL="742950" lvl="1" indent="-285750">
              <a:buFont typeface="Wingdings" pitchFamily="2" charset="2"/>
              <a:buChar char="Ø"/>
            </a:pPr>
            <a:r>
              <a:rPr lang="en-US" sz="1600" dirty="0"/>
              <a:t>% of defaulters are high for the borrowers who took loan at interest rate between 20 to 25%</a:t>
            </a:r>
          </a:p>
          <a:p>
            <a:pPr marL="742950" lvl="1" indent="-285750">
              <a:buFont typeface="Wingdings" pitchFamily="2" charset="2"/>
              <a:buChar char="Ø"/>
            </a:pPr>
            <a:r>
              <a:rPr lang="en-US" sz="1600" dirty="0"/>
              <a:t>% of defaulters are high for the borrowers who has annual income less than 25K.</a:t>
            </a:r>
          </a:p>
          <a:p>
            <a:pPr marL="742950" lvl="1" indent="-285750">
              <a:buFont typeface="Wingdings" pitchFamily="2" charset="2"/>
              <a:buChar char="Ø"/>
            </a:pPr>
            <a:r>
              <a:rPr lang="en-US" sz="1600" dirty="0"/>
              <a:t>% of defaulters are high for the borrowers who has debt to income between 20 to 25.</a:t>
            </a:r>
          </a:p>
          <a:p>
            <a:pPr marL="742950" lvl="1" indent="-285750">
              <a:buFont typeface="Wingdings" pitchFamily="2" charset="2"/>
              <a:buChar char="Ø"/>
            </a:pPr>
            <a:r>
              <a:rPr lang="en-US" sz="1600" dirty="0"/>
              <a:t>Defaulters are high for borrowers who are funded with amount between 30k to 35k. 3.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970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IN" dirty="0"/>
          </a:p>
          <a:p>
            <a:pPr marL="0" indent="0">
              <a:buNone/>
            </a:pPr>
            <a:r>
              <a:rPr lang="en-IN" sz="2000" dirty="0"/>
              <a:t>Lending Club is the largest online loan marketplace. It has two main risks involved:</a:t>
            </a:r>
          </a:p>
          <a:p>
            <a:r>
              <a:rPr lang="en-IN" sz="2000" dirty="0"/>
              <a:t>If the applicant is likely to repay the loan, then not approving the loan results in a loss of business to the company</a:t>
            </a:r>
          </a:p>
          <a:p>
            <a:endParaRPr lang="en-IN" sz="2000" dirty="0"/>
          </a:p>
          <a:p>
            <a:r>
              <a:rPr lang="en-IN" sz="2000" dirty="0"/>
              <a:t>If the applicant is not likely to repay the loan, i.e. he/she is likely to default, then approving the loan may lead to a financial loss for the company</a:t>
            </a:r>
          </a:p>
          <a:p>
            <a:endParaRPr lang="en-IN" sz="2000" dirty="0"/>
          </a:p>
          <a:p>
            <a:pPr marL="0" indent="0">
              <a:buNone/>
            </a:pPr>
            <a:r>
              <a:rPr lang="en-IN" sz="2000" dirty="0"/>
              <a:t>Hence, our </a:t>
            </a:r>
            <a:r>
              <a:rPr lang="en-IN" sz="2000" b="1" dirty="0"/>
              <a:t>objective</a:t>
            </a:r>
            <a:r>
              <a:rPr lang="en-IN" sz="2000" dirty="0"/>
              <a:t> is to analyse  and identify the variables that are strong indicators of default.</a:t>
            </a:r>
          </a:p>
        </p:txBody>
      </p:sp>
      <p:sp>
        <p:nvSpPr>
          <p:cNvPr id="5" name="Title 1"/>
          <p:cNvSpPr>
            <a:spLocks noGrp="1"/>
          </p:cNvSpPr>
          <p:nvPr>
            <p:ph type="title"/>
          </p:nvPr>
        </p:nvSpPr>
        <p:spPr>
          <a:xfrm>
            <a:off x="1136469" y="640080"/>
            <a:ext cx="9313817" cy="856138"/>
          </a:xfrm>
        </p:spPr>
        <p:txBody>
          <a:bodyPr/>
          <a:lstStyle/>
          <a:p>
            <a:r>
              <a:rPr lang="en-IN" b="1" dirty="0"/>
              <a:t>ABSTRACT</a:t>
            </a:r>
            <a:endParaRPr lang="en-IN" sz="2800" dirty="0"/>
          </a:p>
        </p:txBody>
      </p:sp>
    </p:spTree>
    <p:extLst>
      <p:ext uri="{BB962C8B-B14F-4D97-AF65-F5344CB8AC3E}">
        <p14:creationId xmlns:p14="http://schemas.microsoft.com/office/powerpoint/2010/main" val="386975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A04C272-64CB-874F-87CB-2954D391FE11}"/>
              </a:ext>
            </a:extLst>
          </p:cNvPr>
          <p:cNvSpPr/>
          <p:nvPr/>
        </p:nvSpPr>
        <p:spPr>
          <a:xfrm>
            <a:off x="6319802" y="1459280"/>
            <a:ext cx="2225179" cy="4072560"/>
          </a:xfrm>
          <a:prstGeom prst="rect">
            <a:avLst/>
          </a:prstGeom>
          <a:solidFill>
            <a:srgbClr val="9FB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Data Analysis </a:t>
            </a:r>
          </a:p>
        </p:txBody>
      </p:sp>
      <p:sp>
        <p:nvSpPr>
          <p:cNvPr id="6" name="Rectangle 5">
            <a:extLst>
              <a:ext uri="{FF2B5EF4-FFF2-40B4-BE49-F238E27FC236}">
                <a16:creationId xmlns:a16="http://schemas.microsoft.com/office/drawing/2014/main" id="{A726D3FC-656F-5544-AB85-8C0D88773BB0}"/>
              </a:ext>
            </a:extLst>
          </p:cNvPr>
          <p:cNvSpPr/>
          <p:nvPr/>
        </p:nvSpPr>
        <p:spPr>
          <a:xfrm>
            <a:off x="427383" y="1626611"/>
            <a:ext cx="3965476" cy="1175071"/>
          </a:xfrm>
          <a:prstGeom prst="rect">
            <a:avLst/>
          </a:prstGeom>
          <a:solidFill>
            <a:srgbClr val="FEA4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title"/>
          </p:nvPr>
        </p:nvSpPr>
        <p:spPr>
          <a:xfrm>
            <a:off x="1136469" y="640080"/>
            <a:ext cx="9313817" cy="856138"/>
          </a:xfrm>
        </p:spPr>
        <p:txBody>
          <a:bodyPr/>
          <a:lstStyle/>
          <a:p>
            <a:r>
              <a:rPr lang="en-IN" b="1" dirty="0"/>
              <a:t> </a:t>
            </a:r>
            <a:r>
              <a:rPr lang="en-IN" sz="2800" dirty="0"/>
              <a:t>PROBLEM SOLVING METHOD</a:t>
            </a:r>
          </a:p>
        </p:txBody>
      </p:sp>
      <p:sp>
        <p:nvSpPr>
          <p:cNvPr id="2" name="Rectangle 1">
            <a:extLst>
              <a:ext uri="{FF2B5EF4-FFF2-40B4-BE49-F238E27FC236}">
                <a16:creationId xmlns:a16="http://schemas.microsoft.com/office/drawing/2014/main" id="{005BDC4C-8C99-B14B-9743-C544F4ACEACB}"/>
              </a:ext>
            </a:extLst>
          </p:cNvPr>
          <p:cNvSpPr/>
          <p:nvPr/>
        </p:nvSpPr>
        <p:spPr>
          <a:xfrm>
            <a:off x="511628" y="2009268"/>
            <a:ext cx="3659157" cy="6758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Data</a:t>
            </a:r>
          </a:p>
        </p:txBody>
      </p:sp>
      <p:sp>
        <p:nvSpPr>
          <p:cNvPr id="7" name="Right Arrow 6">
            <a:extLst>
              <a:ext uri="{FF2B5EF4-FFF2-40B4-BE49-F238E27FC236}">
                <a16:creationId xmlns:a16="http://schemas.microsoft.com/office/drawing/2014/main" id="{24A91333-90A3-3446-8BC1-22A7F9D3C2A4}"/>
              </a:ext>
            </a:extLst>
          </p:cNvPr>
          <p:cNvSpPr/>
          <p:nvPr/>
        </p:nvSpPr>
        <p:spPr>
          <a:xfrm>
            <a:off x="4383630" y="2132656"/>
            <a:ext cx="1953821" cy="25553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2077843-5A71-EC4A-A1F5-5C7C3C91E903}"/>
              </a:ext>
            </a:extLst>
          </p:cNvPr>
          <p:cNvSpPr/>
          <p:nvPr/>
        </p:nvSpPr>
        <p:spPr>
          <a:xfrm>
            <a:off x="6366396" y="1454661"/>
            <a:ext cx="2089206" cy="107375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Find &amp; delete columns &amp; rows that do not add value</a:t>
            </a:r>
          </a:p>
        </p:txBody>
      </p:sp>
      <p:sp>
        <p:nvSpPr>
          <p:cNvPr id="12" name="Rounded Rectangle 11">
            <a:extLst>
              <a:ext uri="{FF2B5EF4-FFF2-40B4-BE49-F238E27FC236}">
                <a16:creationId xmlns:a16="http://schemas.microsoft.com/office/drawing/2014/main" id="{7A6E4CEC-7B46-8141-AF34-880F1750B2D3}"/>
              </a:ext>
            </a:extLst>
          </p:cNvPr>
          <p:cNvSpPr/>
          <p:nvPr/>
        </p:nvSpPr>
        <p:spPr>
          <a:xfrm>
            <a:off x="6337452" y="2870722"/>
            <a:ext cx="2080947" cy="993859"/>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Univariate Analysis</a:t>
            </a:r>
          </a:p>
        </p:txBody>
      </p:sp>
      <p:sp>
        <p:nvSpPr>
          <p:cNvPr id="13" name="Rounded Rectangle 12">
            <a:extLst>
              <a:ext uri="{FF2B5EF4-FFF2-40B4-BE49-F238E27FC236}">
                <a16:creationId xmlns:a16="http://schemas.microsoft.com/office/drawing/2014/main" id="{8D0FC5DB-D408-C743-BDD6-D11D51D303F2}"/>
              </a:ext>
            </a:extLst>
          </p:cNvPr>
          <p:cNvSpPr/>
          <p:nvPr/>
        </p:nvSpPr>
        <p:spPr>
          <a:xfrm>
            <a:off x="6367174" y="4169871"/>
            <a:ext cx="2089206" cy="99386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Bivariate analysis</a:t>
            </a:r>
          </a:p>
        </p:txBody>
      </p:sp>
      <p:sp>
        <p:nvSpPr>
          <p:cNvPr id="14" name="Down Arrow 13">
            <a:extLst>
              <a:ext uri="{FF2B5EF4-FFF2-40B4-BE49-F238E27FC236}">
                <a16:creationId xmlns:a16="http://schemas.microsoft.com/office/drawing/2014/main" id="{B4D29433-77EF-364C-801E-DC315622FAC0}"/>
              </a:ext>
            </a:extLst>
          </p:cNvPr>
          <p:cNvSpPr/>
          <p:nvPr/>
        </p:nvSpPr>
        <p:spPr>
          <a:xfrm flipH="1">
            <a:off x="7337042" y="2590315"/>
            <a:ext cx="182882" cy="2433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DDB52703-11AA-434E-86F2-840EA73D0944}"/>
              </a:ext>
            </a:extLst>
          </p:cNvPr>
          <p:cNvSpPr/>
          <p:nvPr/>
        </p:nvSpPr>
        <p:spPr>
          <a:xfrm>
            <a:off x="7313546" y="3909047"/>
            <a:ext cx="198119" cy="2433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C20654E1-1A30-6A40-BE2F-15EA30DF6699}"/>
              </a:ext>
            </a:extLst>
          </p:cNvPr>
          <p:cNvSpPr/>
          <p:nvPr/>
        </p:nvSpPr>
        <p:spPr>
          <a:xfrm>
            <a:off x="8465468" y="2004687"/>
            <a:ext cx="337931" cy="12796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68C747A-EA56-8B4D-9A0B-11085EEEB4F0}"/>
              </a:ext>
            </a:extLst>
          </p:cNvPr>
          <p:cNvSpPr/>
          <p:nvPr/>
        </p:nvSpPr>
        <p:spPr>
          <a:xfrm>
            <a:off x="8813242" y="1456794"/>
            <a:ext cx="1637822" cy="3647093"/>
          </a:xfrm>
          <a:prstGeom prst="roundRect">
            <a:avLst/>
          </a:prstGeom>
          <a:solidFill>
            <a:srgbClr val="ACD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Cleaning after analysis</a:t>
            </a:r>
          </a:p>
        </p:txBody>
      </p:sp>
      <p:sp>
        <p:nvSpPr>
          <p:cNvPr id="21" name="Left Arrow 20">
            <a:extLst>
              <a:ext uri="{FF2B5EF4-FFF2-40B4-BE49-F238E27FC236}">
                <a16:creationId xmlns:a16="http://schemas.microsoft.com/office/drawing/2014/main" id="{3115E1C9-FBD5-7048-BCC7-A64BB16816C6}"/>
              </a:ext>
            </a:extLst>
          </p:cNvPr>
          <p:cNvSpPr/>
          <p:nvPr/>
        </p:nvSpPr>
        <p:spPr>
          <a:xfrm flipV="1">
            <a:off x="8456380" y="3197142"/>
            <a:ext cx="356861" cy="119688"/>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22" name="Right Arrow 21">
            <a:extLst>
              <a:ext uri="{FF2B5EF4-FFF2-40B4-BE49-F238E27FC236}">
                <a16:creationId xmlns:a16="http://schemas.microsoft.com/office/drawing/2014/main" id="{6B3C1800-1C9B-8D41-82A3-D5A1A5F7E7EA}"/>
              </a:ext>
            </a:extLst>
          </p:cNvPr>
          <p:cNvSpPr/>
          <p:nvPr/>
        </p:nvSpPr>
        <p:spPr>
          <a:xfrm flipV="1">
            <a:off x="8491594" y="3447775"/>
            <a:ext cx="337931" cy="12796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 Arrow 22">
            <a:extLst>
              <a:ext uri="{FF2B5EF4-FFF2-40B4-BE49-F238E27FC236}">
                <a16:creationId xmlns:a16="http://schemas.microsoft.com/office/drawing/2014/main" id="{EB7236A5-F68F-F740-B984-28F5B8B67934}"/>
              </a:ext>
            </a:extLst>
          </p:cNvPr>
          <p:cNvSpPr/>
          <p:nvPr/>
        </p:nvSpPr>
        <p:spPr>
          <a:xfrm flipV="1">
            <a:off x="8462938" y="4547113"/>
            <a:ext cx="356861" cy="119688"/>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24" name="Rectangle 23">
            <a:extLst>
              <a:ext uri="{FF2B5EF4-FFF2-40B4-BE49-F238E27FC236}">
                <a16:creationId xmlns:a16="http://schemas.microsoft.com/office/drawing/2014/main" id="{B6D8AED0-5E70-494C-9513-73DDC12394EB}"/>
              </a:ext>
            </a:extLst>
          </p:cNvPr>
          <p:cNvSpPr/>
          <p:nvPr/>
        </p:nvSpPr>
        <p:spPr>
          <a:xfrm>
            <a:off x="6274601" y="5810134"/>
            <a:ext cx="2335695" cy="9243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Results</a:t>
            </a:r>
          </a:p>
        </p:txBody>
      </p:sp>
      <p:sp>
        <p:nvSpPr>
          <p:cNvPr id="25" name="Down Arrow 24">
            <a:extLst>
              <a:ext uri="{FF2B5EF4-FFF2-40B4-BE49-F238E27FC236}">
                <a16:creationId xmlns:a16="http://schemas.microsoft.com/office/drawing/2014/main" id="{07D50DBE-44B7-534A-91E2-D327A1FD3E02}"/>
              </a:ext>
            </a:extLst>
          </p:cNvPr>
          <p:cNvSpPr/>
          <p:nvPr/>
        </p:nvSpPr>
        <p:spPr>
          <a:xfrm>
            <a:off x="7313546" y="5554858"/>
            <a:ext cx="198119" cy="2433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8B2E6C3-C6CA-4145-A65A-4080C92589C5}"/>
              </a:ext>
            </a:extLst>
          </p:cNvPr>
          <p:cNvSpPr txBox="1"/>
          <p:nvPr/>
        </p:nvSpPr>
        <p:spPr>
          <a:xfrm>
            <a:off x="1684776" y="1622205"/>
            <a:ext cx="1312860" cy="369332"/>
          </a:xfrm>
          <a:prstGeom prst="rect">
            <a:avLst/>
          </a:prstGeom>
          <a:noFill/>
        </p:spPr>
        <p:txBody>
          <a:bodyPr wrap="none" rtlCol="0">
            <a:spAutoFit/>
          </a:bodyPr>
          <a:lstStyle/>
          <a:p>
            <a:r>
              <a:rPr lang="en-US" dirty="0"/>
              <a:t>Data Source</a:t>
            </a:r>
          </a:p>
        </p:txBody>
      </p:sp>
    </p:spTree>
    <p:extLst>
      <p:ext uri="{BB962C8B-B14F-4D97-AF65-F5344CB8AC3E}">
        <p14:creationId xmlns:p14="http://schemas.microsoft.com/office/powerpoint/2010/main" val="211859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8C42EE-DF47-8544-A8B6-AE07EC7FB108}"/>
              </a:ext>
            </a:extLst>
          </p:cNvPr>
          <p:cNvPicPr>
            <a:picLocks noChangeAspect="1"/>
          </p:cNvPicPr>
          <p:nvPr/>
        </p:nvPicPr>
        <p:blipFill>
          <a:blip r:embed="rId2"/>
          <a:stretch>
            <a:fillRect/>
          </a:stretch>
        </p:blipFill>
        <p:spPr>
          <a:xfrm>
            <a:off x="1737359" y="418012"/>
            <a:ext cx="8173721" cy="4112914"/>
          </a:xfrm>
          <a:prstGeom prst="rect">
            <a:avLst/>
          </a:prstGeom>
        </p:spPr>
      </p:pic>
      <p:sp>
        <p:nvSpPr>
          <p:cNvPr id="8" name="Rectangle 7">
            <a:extLst>
              <a:ext uri="{FF2B5EF4-FFF2-40B4-BE49-F238E27FC236}">
                <a16:creationId xmlns:a16="http://schemas.microsoft.com/office/drawing/2014/main" id="{8BF16D64-7C8A-214E-AF78-2C096CB13D39}"/>
              </a:ext>
            </a:extLst>
          </p:cNvPr>
          <p:cNvSpPr/>
          <p:nvPr/>
        </p:nvSpPr>
        <p:spPr>
          <a:xfrm>
            <a:off x="796834" y="4715691"/>
            <a:ext cx="10985863" cy="201168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Observations:- </a:t>
            </a:r>
          </a:p>
          <a:p>
            <a:endParaRPr lang="en-US" sz="1600" b="1" dirty="0">
              <a:solidFill>
                <a:schemeClr val="tx1"/>
              </a:solidFill>
            </a:endParaRPr>
          </a:p>
          <a:p>
            <a:pPr marL="285750" indent="-285750" algn="just">
              <a:buFont typeface="Wingdings" pitchFamily="2" charset="2"/>
              <a:buChar char="Ø"/>
            </a:pPr>
            <a:r>
              <a:rPr lang="en-US" sz="1600" dirty="0">
                <a:solidFill>
                  <a:schemeClr val="tx1"/>
                </a:solidFill>
              </a:rPr>
              <a:t>Percentage of defaulters is increased from grade A to grade G and it is high for loan grade G.</a:t>
            </a:r>
          </a:p>
          <a:p>
            <a:pPr marL="285750" indent="-285750" algn="just">
              <a:buFont typeface="Wingdings" pitchFamily="2" charset="2"/>
              <a:buChar char="Ø"/>
            </a:pPr>
            <a:r>
              <a:rPr lang="en-US" sz="1600" dirty="0">
                <a:solidFill>
                  <a:schemeClr val="tx1"/>
                </a:solidFill>
              </a:rPr>
              <a:t>Percentage of defaulters are relatively increased from sub grade A1 to sub grade G3. However, we can see  that % of defaulters are high for  sub grade F5.</a:t>
            </a:r>
          </a:p>
          <a:p>
            <a:pPr marL="285750" indent="-285750" algn="just">
              <a:buFont typeface="Wingdings" pitchFamily="2" charset="2"/>
              <a:buChar char="Ø"/>
            </a:pPr>
            <a:r>
              <a:rPr lang="en-US" sz="1600" dirty="0">
                <a:solidFill>
                  <a:schemeClr val="tx1"/>
                </a:solidFill>
              </a:rPr>
              <a:t>Percentage of defaulters are high with loan Term.</a:t>
            </a:r>
          </a:p>
          <a:p>
            <a:pPr marL="285750" indent="-285750" algn="just">
              <a:buFont typeface="Wingdings" pitchFamily="2" charset="2"/>
              <a:buChar char="Ø"/>
            </a:pPr>
            <a:r>
              <a:rPr lang="en-US" sz="1600" dirty="0">
                <a:solidFill>
                  <a:schemeClr val="tx1"/>
                </a:solidFill>
              </a:rPr>
              <a:t>Defaulters are high for homeownership as 'Other'. If we don't consider other, defaulters are high for Borrowers who are staying for rent.</a:t>
            </a:r>
          </a:p>
        </p:txBody>
      </p:sp>
    </p:spTree>
    <p:extLst>
      <p:ext uri="{BB962C8B-B14F-4D97-AF65-F5344CB8AC3E}">
        <p14:creationId xmlns:p14="http://schemas.microsoft.com/office/powerpoint/2010/main" val="71953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F16D64-7C8A-214E-AF78-2C096CB13D39}"/>
              </a:ext>
            </a:extLst>
          </p:cNvPr>
          <p:cNvSpPr/>
          <p:nvPr/>
        </p:nvSpPr>
        <p:spPr>
          <a:xfrm>
            <a:off x="796834" y="4715691"/>
            <a:ext cx="10985863" cy="201168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Observations:- </a:t>
            </a:r>
          </a:p>
          <a:p>
            <a:endParaRPr lang="en-US" sz="1600" b="1" dirty="0">
              <a:solidFill>
                <a:schemeClr val="tx1"/>
              </a:solidFill>
            </a:endParaRPr>
          </a:p>
          <a:p>
            <a:pPr marL="285750" indent="-285750" algn="just">
              <a:buFont typeface="Wingdings" pitchFamily="2" charset="2"/>
              <a:buChar char="Ø"/>
            </a:pPr>
            <a:r>
              <a:rPr lang="en-US" sz="1600" dirty="0">
                <a:solidFill>
                  <a:schemeClr val="tx1"/>
                </a:solidFill>
              </a:rPr>
              <a:t>% of defaulters are high in year 2007 and then gradually decreased and in 2011 increased again.</a:t>
            </a:r>
          </a:p>
          <a:p>
            <a:pPr marL="285750" indent="-285750" algn="just">
              <a:buFont typeface="Wingdings" pitchFamily="2" charset="2"/>
              <a:buChar char="Ø"/>
            </a:pPr>
            <a:r>
              <a:rPr lang="en-US" sz="1600" dirty="0">
                <a:solidFill>
                  <a:schemeClr val="tx1"/>
                </a:solidFill>
              </a:rPr>
              <a:t>Percentage of defaulters are high for borrowers who run small business</a:t>
            </a:r>
          </a:p>
          <a:p>
            <a:pPr marL="285750" indent="-285750" algn="just">
              <a:buFont typeface="Wingdings" pitchFamily="2" charset="2"/>
              <a:buChar char="Ø"/>
            </a:pPr>
            <a:r>
              <a:rPr lang="en-US" sz="1600" dirty="0">
                <a:solidFill>
                  <a:schemeClr val="tx1"/>
                </a:solidFill>
              </a:rPr>
              <a:t>Percentage of defaulters are high in state TN. There are no defaulters in the states NE,ID and IN.</a:t>
            </a:r>
          </a:p>
          <a:p>
            <a:pPr marL="285750" indent="-285750" algn="just">
              <a:buFont typeface="Wingdings" pitchFamily="2" charset="2"/>
              <a:buChar char="Ø"/>
            </a:pPr>
            <a:r>
              <a:rPr lang="en-US" sz="1600" dirty="0">
                <a:solidFill>
                  <a:schemeClr val="tx1"/>
                </a:solidFill>
              </a:rPr>
              <a:t>Defaulters are high for borrowers who has pubic record bankruptcies equal to '2'</a:t>
            </a:r>
          </a:p>
          <a:p>
            <a:pPr marL="285750" indent="-285750" algn="just">
              <a:buFont typeface="Wingdings" pitchFamily="2" charset="2"/>
              <a:buChar char="Ø"/>
            </a:pPr>
            <a:r>
              <a:rPr lang="en-US" sz="1600" dirty="0">
                <a:solidFill>
                  <a:schemeClr val="tx1"/>
                </a:solidFill>
              </a:rPr>
              <a:t>There is no specific pattern observed for length of employment with Loan Status</a:t>
            </a:r>
          </a:p>
          <a:p>
            <a:pPr marL="285750" indent="-285750" algn="just">
              <a:buFont typeface="Wingdings" pitchFamily="2" charset="2"/>
              <a:buChar char="Ø"/>
            </a:pPr>
            <a:r>
              <a:rPr lang="en-US" sz="1600" dirty="0">
                <a:solidFill>
                  <a:schemeClr val="tx1"/>
                </a:solidFill>
              </a:rPr>
              <a:t> Borrowers who are verified by lending club are tend to more defaulters</a:t>
            </a:r>
          </a:p>
        </p:txBody>
      </p:sp>
      <p:pic>
        <p:nvPicPr>
          <p:cNvPr id="6" name="Picture 5">
            <a:extLst>
              <a:ext uri="{FF2B5EF4-FFF2-40B4-BE49-F238E27FC236}">
                <a16:creationId xmlns:a16="http://schemas.microsoft.com/office/drawing/2014/main" id="{021A683A-843C-0048-801D-A9341990AD0D}"/>
              </a:ext>
            </a:extLst>
          </p:cNvPr>
          <p:cNvPicPr>
            <a:picLocks noChangeAspect="1"/>
          </p:cNvPicPr>
          <p:nvPr/>
        </p:nvPicPr>
        <p:blipFill>
          <a:blip r:embed="rId2"/>
          <a:stretch>
            <a:fillRect/>
          </a:stretch>
        </p:blipFill>
        <p:spPr>
          <a:xfrm>
            <a:off x="1345474" y="105591"/>
            <a:ext cx="9013371" cy="4610100"/>
          </a:xfrm>
          <a:prstGeom prst="rect">
            <a:avLst/>
          </a:prstGeom>
        </p:spPr>
      </p:pic>
    </p:spTree>
    <p:extLst>
      <p:ext uri="{BB962C8B-B14F-4D97-AF65-F5344CB8AC3E}">
        <p14:creationId xmlns:p14="http://schemas.microsoft.com/office/powerpoint/2010/main" val="2394416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F16D64-7C8A-214E-AF78-2C096CB13D39}"/>
              </a:ext>
            </a:extLst>
          </p:cNvPr>
          <p:cNvSpPr/>
          <p:nvPr/>
        </p:nvSpPr>
        <p:spPr>
          <a:xfrm>
            <a:off x="796834" y="4715691"/>
            <a:ext cx="10985863" cy="201168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Observations:- </a:t>
            </a:r>
          </a:p>
          <a:p>
            <a:endParaRPr lang="en-US" sz="1600" b="1" dirty="0">
              <a:solidFill>
                <a:schemeClr val="tx1"/>
              </a:solidFill>
            </a:endParaRPr>
          </a:p>
          <a:p>
            <a:pPr marL="285750" indent="-285750" algn="just">
              <a:buFont typeface="Wingdings" pitchFamily="2" charset="2"/>
              <a:buChar char="Ø"/>
            </a:pPr>
            <a:r>
              <a:rPr lang="en-US" sz="1600" dirty="0">
                <a:solidFill>
                  <a:schemeClr val="tx1"/>
                </a:solidFill>
              </a:rPr>
              <a:t>Percentage of defaulters are high for borrowers who took loan amount between 30k to 35k. </a:t>
            </a:r>
          </a:p>
          <a:p>
            <a:pPr marL="285750" indent="-285750" algn="just">
              <a:buFont typeface="Wingdings" pitchFamily="2" charset="2"/>
              <a:buChar char="Ø"/>
            </a:pPr>
            <a:r>
              <a:rPr lang="en-US" sz="1600" dirty="0">
                <a:solidFill>
                  <a:schemeClr val="tx1"/>
                </a:solidFill>
              </a:rPr>
              <a:t>Percentage of defaulters are high for borrowers who are funded with amount between 30k to 35k.</a:t>
            </a:r>
          </a:p>
          <a:p>
            <a:pPr marL="285750" indent="-285750" algn="just">
              <a:buFont typeface="Wingdings" pitchFamily="2" charset="2"/>
              <a:buChar char="Ø"/>
            </a:pPr>
            <a:r>
              <a:rPr lang="en-US" sz="1600" dirty="0">
                <a:solidFill>
                  <a:schemeClr val="tx1"/>
                </a:solidFill>
              </a:rPr>
              <a:t>Percentage of defaulters are high for borrowers who are funded by investors with amount between 30 to 35k </a:t>
            </a:r>
          </a:p>
          <a:p>
            <a:pPr marL="285750" indent="-285750" algn="just">
              <a:buFont typeface="Wingdings" pitchFamily="2" charset="2"/>
              <a:buChar char="Ø"/>
            </a:pPr>
            <a:r>
              <a:rPr lang="en-US" sz="1600" dirty="0">
                <a:solidFill>
                  <a:schemeClr val="tx1"/>
                </a:solidFill>
              </a:rPr>
              <a:t>% of defaulters are high for the borrowers who took loan at interest rate between 20 to 25%. </a:t>
            </a:r>
          </a:p>
          <a:p>
            <a:pPr marL="285750" indent="-285750" algn="just">
              <a:buFont typeface="Wingdings" pitchFamily="2" charset="2"/>
              <a:buChar char="Ø"/>
            </a:pPr>
            <a:r>
              <a:rPr lang="en-US" sz="1600" dirty="0">
                <a:solidFill>
                  <a:schemeClr val="tx1"/>
                </a:solidFill>
              </a:rPr>
              <a:t>Percentage of defaulters are high for the borrowers who has debt to income between 20 to 25. </a:t>
            </a:r>
          </a:p>
          <a:p>
            <a:pPr marL="285750" indent="-285750" algn="just">
              <a:buFont typeface="Wingdings" pitchFamily="2" charset="2"/>
              <a:buChar char="Ø"/>
            </a:pPr>
            <a:r>
              <a:rPr lang="en-US" sz="1600" dirty="0">
                <a:solidFill>
                  <a:schemeClr val="tx1"/>
                </a:solidFill>
              </a:rPr>
              <a:t>Percentage of defaulters are high for the borrowers who has annual income less than 25K.</a:t>
            </a:r>
          </a:p>
        </p:txBody>
      </p:sp>
      <p:pic>
        <p:nvPicPr>
          <p:cNvPr id="3" name="Picture 2">
            <a:extLst>
              <a:ext uri="{FF2B5EF4-FFF2-40B4-BE49-F238E27FC236}">
                <a16:creationId xmlns:a16="http://schemas.microsoft.com/office/drawing/2014/main" id="{FE480449-7912-0442-898C-8721DA4CD076}"/>
              </a:ext>
            </a:extLst>
          </p:cNvPr>
          <p:cNvPicPr>
            <a:picLocks noChangeAspect="1"/>
          </p:cNvPicPr>
          <p:nvPr/>
        </p:nvPicPr>
        <p:blipFill>
          <a:blip r:embed="rId2"/>
          <a:stretch>
            <a:fillRect/>
          </a:stretch>
        </p:blipFill>
        <p:spPr>
          <a:xfrm>
            <a:off x="1384663" y="457201"/>
            <a:ext cx="8647611" cy="4062548"/>
          </a:xfrm>
          <a:prstGeom prst="rect">
            <a:avLst/>
          </a:prstGeom>
        </p:spPr>
      </p:pic>
    </p:spTree>
    <p:extLst>
      <p:ext uri="{BB962C8B-B14F-4D97-AF65-F5344CB8AC3E}">
        <p14:creationId xmlns:p14="http://schemas.microsoft.com/office/powerpoint/2010/main" val="372859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F16D64-7C8A-214E-AF78-2C096CB13D39}"/>
              </a:ext>
            </a:extLst>
          </p:cNvPr>
          <p:cNvSpPr/>
          <p:nvPr/>
        </p:nvSpPr>
        <p:spPr>
          <a:xfrm>
            <a:off x="796834" y="5120640"/>
            <a:ext cx="10985863" cy="16067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Observations:- </a:t>
            </a:r>
          </a:p>
          <a:p>
            <a:endParaRPr lang="en-US" sz="1600" b="1" dirty="0">
              <a:solidFill>
                <a:schemeClr val="tx1"/>
              </a:solidFill>
            </a:endParaRPr>
          </a:p>
          <a:p>
            <a:pPr marL="285750" indent="-285750" algn="just">
              <a:buFont typeface="Wingdings" pitchFamily="2" charset="2"/>
              <a:buChar char="Ø"/>
            </a:pPr>
            <a:r>
              <a:rPr lang="en-US" sz="1600" dirty="0">
                <a:solidFill>
                  <a:schemeClr val="tx1"/>
                </a:solidFill>
              </a:rPr>
              <a:t>For the loan term 30 and 60 months, we can see that percentage of defaulters are more who took loan for small business and then debt consolidation. </a:t>
            </a:r>
          </a:p>
          <a:p>
            <a:pPr marL="285750" indent="-285750" algn="just">
              <a:buFont typeface="Wingdings" pitchFamily="2" charset="2"/>
              <a:buChar char="Ø"/>
            </a:pPr>
            <a:r>
              <a:rPr lang="en-US" sz="1600" dirty="0">
                <a:solidFill>
                  <a:schemeClr val="tx1"/>
                </a:solidFill>
              </a:rPr>
              <a:t>The borrowers whose loan amount is between 25k to 35k for small business are more defaulters. Irrespective of loan amount the defaulters are less whose loan amount is between 1K to 5K.</a:t>
            </a:r>
          </a:p>
        </p:txBody>
      </p:sp>
      <p:pic>
        <p:nvPicPr>
          <p:cNvPr id="2" name="Picture 1">
            <a:extLst>
              <a:ext uri="{FF2B5EF4-FFF2-40B4-BE49-F238E27FC236}">
                <a16:creationId xmlns:a16="http://schemas.microsoft.com/office/drawing/2014/main" id="{12867DC7-E68C-2B4E-806B-4710FBD477CF}"/>
              </a:ext>
            </a:extLst>
          </p:cNvPr>
          <p:cNvPicPr>
            <a:picLocks noChangeAspect="1"/>
          </p:cNvPicPr>
          <p:nvPr/>
        </p:nvPicPr>
        <p:blipFill>
          <a:blip r:embed="rId2"/>
          <a:stretch>
            <a:fillRect/>
          </a:stretch>
        </p:blipFill>
        <p:spPr>
          <a:xfrm>
            <a:off x="248194" y="949414"/>
            <a:ext cx="5746206" cy="3570333"/>
          </a:xfrm>
          <a:prstGeom prst="rect">
            <a:avLst/>
          </a:prstGeom>
        </p:spPr>
      </p:pic>
      <p:pic>
        <p:nvPicPr>
          <p:cNvPr id="3" name="Picture 2">
            <a:extLst>
              <a:ext uri="{FF2B5EF4-FFF2-40B4-BE49-F238E27FC236}">
                <a16:creationId xmlns:a16="http://schemas.microsoft.com/office/drawing/2014/main" id="{9E0A06DF-CB59-FC4E-BB98-DFF608B5845E}"/>
              </a:ext>
            </a:extLst>
          </p:cNvPr>
          <p:cNvPicPr>
            <a:picLocks noChangeAspect="1"/>
          </p:cNvPicPr>
          <p:nvPr/>
        </p:nvPicPr>
        <p:blipFill>
          <a:blip r:embed="rId3"/>
          <a:stretch>
            <a:fillRect/>
          </a:stretch>
        </p:blipFill>
        <p:spPr>
          <a:xfrm>
            <a:off x="6152606" y="949414"/>
            <a:ext cx="5836194" cy="3570333"/>
          </a:xfrm>
          <a:prstGeom prst="rect">
            <a:avLst/>
          </a:prstGeom>
        </p:spPr>
      </p:pic>
    </p:spTree>
    <p:extLst>
      <p:ext uri="{BB962C8B-B14F-4D97-AF65-F5344CB8AC3E}">
        <p14:creationId xmlns:p14="http://schemas.microsoft.com/office/powerpoint/2010/main" val="833676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F16D64-7C8A-214E-AF78-2C096CB13D39}"/>
              </a:ext>
            </a:extLst>
          </p:cNvPr>
          <p:cNvSpPr/>
          <p:nvPr/>
        </p:nvSpPr>
        <p:spPr>
          <a:xfrm>
            <a:off x="796834" y="5120640"/>
            <a:ext cx="10985863" cy="160673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Observations:- </a:t>
            </a:r>
          </a:p>
          <a:p>
            <a:endParaRPr lang="en-US" sz="1600" b="1" dirty="0">
              <a:solidFill>
                <a:schemeClr val="tx1"/>
              </a:solidFill>
            </a:endParaRPr>
          </a:p>
          <a:p>
            <a:pPr marL="285750" indent="-285750" algn="just">
              <a:buFont typeface="Wingdings" pitchFamily="2" charset="2"/>
              <a:buChar char="Ø"/>
            </a:pPr>
            <a:r>
              <a:rPr lang="en-US" sz="1600" dirty="0">
                <a:solidFill>
                  <a:schemeClr val="tx1"/>
                </a:solidFill>
              </a:rPr>
              <a:t>Most people who took loan in 2007 for debt consolidation are more defaulters </a:t>
            </a:r>
          </a:p>
          <a:p>
            <a:pPr marL="285750" indent="-285750" algn="just">
              <a:buFont typeface="Wingdings" pitchFamily="2" charset="2"/>
              <a:buChar char="Ø"/>
            </a:pPr>
            <a:r>
              <a:rPr lang="en-US" sz="1600" dirty="0">
                <a:solidFill>
                  <a:schemeClr val="tx1"/>
                </a:solidFill>
              </a:rPr>
              <a:t>Irrespective of the purpose, the borrowers who took loan with interest rate 20 to 25% are more defaulters.</a:t>
            </a:r>
          </a:p>
        </p:txBody>
      </p:sp>
      <p:pic>
        <p:nvPicPr>
          <p:cNvPr id="4" name="Picture 3">
            <a:extLst>
              <a:ext uri="{FF2B5EF4-FFF2-40B4-BE49-F238E27FC236}">
                <a16:creationId xmlns:a16="http://schemas.microsoft.com/office/drawing/2014/main" id="{916B488D-7FA9-5D48-9DFE-D13B5358946B}"/>
              </a:ext>
            </a:extLst>
          </p:cNvPr>
          <p:cNvPicPr>
            <a:picLocks noChangeAspect="1"/>
          </p:cNvPicPr>
          <p:nvPr/>
        </p:nvPicPr>
        <p:blipFill>
          <a:blip r:embed="rId2"/>
          <a:stretch>
            <a:fillRect/>
          </a:stretch>
        </p:blipFill>
        <p:spPr>
          <a:xfrm>
            <a:off x="185057" y="1084217"/>
            <a:ext cx="5719354" cy="3526972"/>
          </a:xfrm>
          <a:prstGeom prst="rect">
            <a:avLst/>
          </a:prstGeom>
        </p:spPr>
      </p:pic>
      <p:pic>
        <p:nvPicPr>
          <p:cNvPr id="5" name="Picture 4">
            <a:extLst>
              <a:ext uri="{FF2B5EF4-FFF2-40B4-BE49-F238E27FC236}">
                <a16:creationId xmlns:a16="http://schemas.microsoft.com/office/drawing/2014/main" id="{E0AFFC1B-F6B5-CC40-B2CF-516FBA80A681}"/>
              </a:ext>
            </a:extLst>
          </p:cNvPr>
          <p:cNvPicPr>
            <a:picLocks noChangeAspect="1"/>
          </p:cNvPicPr>
          <p:nvPr/>
        </p:nvPicPr>
        <p:blipFill>
          <a:blip r:embed="rId3"/>
          <a:stretch>
            <a:fillRect/>
          </a:stretch>
        </p:blipFill>
        <p:spPr>
          <a:xfrm>
            <a:off x="6190342" y="1084217"/>
            <a:ext cx="5592355" cy="3709852"/>
          </a:xfrm>
          <a:prstGeom prst="rect">
            <a:avLst/>
          </a:prstGeom>
        </p:spPr>
      </p:pic>
    </p:spTree>
    <p:extLst>
      <p:ext uri="{BB962C8B-B14F-4D97-AF65-F5344CB8AC3E}">
        <p14:creationId xmlns:p14="http://schemas.microsoft.com/office/powerpoint/2010/main" val="808109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F16D64-7C8A-214E-AF78-2C096CB13D39}"/>
              </a:ext>
            </a:extLst>
          </p:cNvPr>
          <p:cNvSpPr/>
          <p:nvPr/>
        </p:nvSpPr>
        <p:spPr>
          <a:xfrm>
            <a:off x="796834" y="4445182"/>
            <a:ext cx="10985863" cy="228219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Observations:- </a:t>
            </a:r>
          </a:p>
          <a:p>
            <a:endParaRPr lang="en-US" sz="1600" b="1" dirty="0">
              <a:solidFill>
                <a:schemeClr val="tx1"/>
              </a:solidFill>
            </a:endParaRPr>
          </a:p>
          <a:p>
            <a:pPr marL="285750" indent="-285750" algn="just">
              <a:buFont typeface="Wingdings" pitchFamily="2" charset="2"/>
              <a:buChar char="Ø"/>
            </a:pPr>
            <a:r>
              <a:rPr lang="en-US" sz="1600" dirty="0">
                <a:solidFill>
                  <a:schemeClr val="tx1"/>
                </a:solidFill>
              </a:rPr>
              <a:t>From the above plot we can see that the defaulters are less whose debt to income is in range of 25 to 30 irrespective of the purpose of the loan. </a:t>
            </a:r>
          </a:p>
          <a:p>
            <a:pPr marL="285750" indent="-285750" algn="just">
              <a:buFont typeface="Wingdings" pitchFamily="2" charset="2"/>
              <a:buChar char="Ø"/>
            </a:pPr>
            <a:r>
              <a:rPr lang="en-US" sz="1600" dirty="0">
                <a:solidFill>
                  <a:schemeClr val="tx1"/>
                </a:solidFill>
              </a:rPr>
              <a:t>Irrespective of the DTI range, the default % is more for people who took loan for small business.</a:t>
            </a:r>
          </a:p>
          <a:p>
            <a:pPr marL="285750" indent="-285750" algn="just">
              <a:buFont typeface="Wingdings" pitchFamily="2" charset="2"/>
              <a:buChar char="Ø"/>
            </a:pPr>
            <a:r>
              <a:rPr lang="en-US" sz="1600" dirty="0">
                <a:solidFill>
                  <a:schemeClr val="tx1"/>
                </a:solidFill>
              </a:rPr>
              <a:t>Irrespective of the annual income range, borrowers who took loan for small business are more defaulters. </a:t>
            </a:r>
          </a:p>
          <a:p>
            <a:pPr marL="285750" indent="-285750" algn="just">
              <a:buFont typeface="Wingdings" pitchFamily="2" charset="2"/>
              <a:buChar char="Ø"/>
            </a:pPr>
            <a:r>
              <a:rPr lang="en-US" sz="1600" dirty="0">
                <a:solidFill>
                  <a:schemeClr val="tx1"/>
                </a:solidFill>
              </a:rPr>
              <a:t>After Small business, people who took loan for debt consolidation are more defaulters. </a:t>
            </a:r>
          </a:p>
          <a:p>
            <a:pPr marL="285750" indent="-285750" algn="just">
              <a:buFont typeface="Wingdings" pitchFamily="2" charset="2"/>
              <a:buChar char="Ø"/>
            </a:pPr>
            <a:r>
              <a:rPr lang="en-US" sz="1600" dirty="0">
                <a:solidFill>
                  <a:schemeClr val="tx1"/>
                </a:solidFill>
              </a:rPr>
              <a:t>Default % is relatively less for the borrowers who has annual income greater than or equal to 100K and less for whose annual income is less than equal to 2500.</a:t>
            </a:r>
          </a:p>
        </p:txBody>
      </p:sp>
      <p:pic>
        <p:nvPicPr>
          <p:cNvPr id="2" name="Picture 1">
            <a:extLst>
              <a:ext uri="{FF2B5EF4-FFF2-40B4-BE49-F238E27FC236}">
                <a16:creationId xmlns:a16="http://schemas.microsoft.com/office/drawing/2014/main" id="{7AF43A0A-159F-474D-BD4E-153CBC97E52C}"/>
              </a:ext>
            </a:extLst>
          </p:cNvPr>
          <p:cNvPicPr>
            <a:picLocks noChangeAspect="1"/>
          </p:cNvPicPr>
          <p:nvPr/>
        </p:nvPicPr>
        <p:blipFill>
          <a:blip r:embed="rId2"/>
          <a:stretch>
            <a:fillRect/>
          </a:stretch>
        </p:blipFill>
        <p:spPr>
          <a:xfrm>
            <a:off x="235130" y="770709"/>
            <a:ext cx="5797369" cy="3268072"/>
          </a:xfrm>
          <a:prstGeom prst="rect">
            <a:avLst/>
          </a:prstGeom>
        </p:spPr>
      </p:pic>
      <p:pic>
        <p:nvPicPr>
          <p:cNvPr id="3" name="Picture 2">
            <a:extLst>
              <a:ext uri="{FF2B5EF4-FFF2-40B4-BE49-F238E27FC236}">
                <a16:creationId xmlns:a16="http://schemas.microsoft.com/office/drawing/2014/main" id="{07F4B4AE-7DD9-9C45-8C3D-6B1FFD5444B5}"/>
              </a:ext>
            </a:extLst>
          </p:cNvPr>
          <p:cNvPicPr>
            <a:picLocks noChangeAspect="1"/>
          </p:cNvPicPr>
          <p:nvPr/>
        </p:nvPicPr>
        <p:blipFill>
          <a:blip r:embed="rId3"/>
          <a:stretch>
            <a:fillRect/>
          </a:stretch>
        </p:blipFill>
        <p:spPr>
          <a:xfrm>
            <a:off x="6270171" y="901337"/>
            <a:ext cx="5702844" cy="3543844"/>
          </a:xfrm>
          <a:prstGeom prst="rect">
            <a:avLst/>
          </a:prstGeom>
        </p:spPr>
      </p:pic>
    </p:spTree>
    <p:extLst>
      <p:ext uri="{BB962C8B-B14F-4D97-AF65-F5344CB8AC3E}">
        <p14:creationId xmlns:p14="http://schemas.microsoft.com/office/powerpoint/2010/main" val="17391354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2480</TotalTime>
  <Words>917</Words>
  <Application>Microsoft Macintosh PowerPoint</Application>
  <PresentationFormat>Widescreen</PresentationFormat>
  <Paragraphs>96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LENDING CLUB CASE STUDY  SUBMISSION </vt:lpstr>
      <vt:lpstr>ABSTRACT</vt:lpstr>
      <vt:lpstr> PROBLEM SOLVING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  SUBMISSION</dc:title>
  <dc:creator>Arvind Walia</dc:creator>
  <cp:lastModifiedBy>Microsoft Office User</cp:lastModifiedBy>
  <cp:revision>10</cp:revision>
  <dcterms:created xsi:type="dcterms:W3CDTF">2019-11-11T18:46:07Z</dcterms:created>
  <dcterms:modified xsi:type="dcterms:W3CDTF">2020-03-23T10:51:08Z</dcterms:modified>
</cp:coreProperties>
</file>